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7" r:id="rId4"/>
    <p:sldId id="283" r:id="rId5"/>
    <p:sldId id="260" r:id="rId6"/>
    <p:sldId id="261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22" r:id="rId23"/>
    <p:sldId id="323" r:id="rId24"/>
    <p:sldId id="321" r:id="rId25"/>
    <p:sldId id="325" r:id="rId26"/>
    <p:sldId id="281" r:id="rId27"/>
    <p:sldId id="312" r:id="rId28"/>
    <p:sldId id="279" r:id="rId29"/>
    <p:sldId id="280" r:id="rId30"/>
    <p:sldId id="316" r:id="rId31"/>
    <p:sldId id="314" r:id="rId32"/>
    <p:sldId id="313" r:id="rId33"/>
    <p:sldId id="318" r:id="rId34"/>
    <p:sldId id="315" r:id="rId35"/>
    <p:sldId id="317" r:id="rId36"/>
    <p:sldId id="303" r:id="rId37"/>
    <p:sldId id="305" r:id="rId38"/>
    <p:sldId id="306" r:id="rId39"/>
    <p:sldId id="307" r:id="rId40"/>
    <p:sldId id="308" r:id="rId41"/>
    <p:sldId id="309" r:id="rId42"/>
    <p:sldId id="327" r:id="rId43"/>
    <p:sldId id="329" r:id="rId44"/>
    <p:sldId id="319" r:id="rId45"/>
    <p:sldId id="302" r:id="rId46"/>
  </p:sldIdLst>
  <p:sldSz cx="18288000" cy="10287000"/>
  <p:notesSz cx="6858000" cy="9144000"/>
  <p:embeddedFontLst>
    <p:embeddedFont>
      <p:font typeface="Alice Bold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anva Sans Bold" panose="020B0604020202020204" charset="0"/>
      <p:regular r:id="rId54"/>
    </p:embeddedFont>
    <p:embeddedFont>
      <p:font typeface="Times New Roman Bold" panose="02020803070505020304" pitchFamily="18" charset="0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1299" autoAdjust="0"/>
  </p:normalViewPr>
  <p:slideViewPr>
    <p:cSldViewPr>
      <p:cViewPr varScale="1">
        <p:scale>
          <a:sx n="58" d="100"/>
          <a:sy n="58" d="100"/>
        </p:scale>
        <p:origin x="65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2FB3-1E29-4F67-83D9-EFA2BE2B661B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A6179-1BFC-4B56-8382-C8F7EAD38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5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29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13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4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1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2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41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33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7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3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22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10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3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0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71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63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85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38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4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34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0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4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0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48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8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6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3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6179-1BFC-4B56-8382-C8F7EAD38F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1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79663" y="0"/>
            <a:ext cx="7328674" cy="4265348"/>
          </a:xfrm>
          <a:custGeom>
            <a:avLst/>
            <a:gdLst/>
            <a:ahLst/>
            <a:cxnLst/>
            <a:rect l="l" t="t" r="r" b="b"/>
            <a:pathLst>
              <a:path w="7328674" h="4265348">
                <a:moveTo>
                  <a:pt x="0" y="0"/>
                </a:moveTo>
                <a:lnTo>
                  <a:pt x="7328674" y="0"/>
                </a:lnTo>
                <a:lnTo>
                  <a:pt x="7328674" y="4265348"/>
                </a:lnTo>
                <a:lnTo>
                  <a:pt x="0" y="426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45147" y="6607609"/>
            <a:ext cx="12597707" cy="206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20"/>
              </a:lnSpc>
              <a:spcBef>
                <a:spcPct val="0"/>
              </a:spcBef>
            </a:pPr>
            <a:r>
              <a:rPr lang="en-US" sz="11942">
                <a:solidFill>
                  <a:srgbClr val="522D1C"/>
                </a:solidFill>
                <a:latin typeface="Alice Bold"/>
              </a:rPr>
              <a:t>RANDOM FOREST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534797"/>
            <a:ext cx="18446915" cy="183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0"/>
              </a:lnSpc>
              <a:spcBef>
                <a:spcPct val="0"/>
              </a:spcBef>
            </a:pPr>
            <a:r>
              <a:rPr lang="en-US" sz="10643">
                <a:solidFill>
                  <a:srgbClr val="522D1C"/>
                </a:solidFill>
                <a:latin typeface="Alice Bold"/>
              </a:rPr>
              <a:t>PRESENTATION MIDTERM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D91D0-CCB5-29D9-186A-B9CB3EE0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00724"/>
            <a:ext cx="3470463" cy="261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44F69-746A-7AEC-FDD6-643A68BA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626" y="1388792"/>
            <a:ext cx="10691954" cy="456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C50F1-D16E-4AE4-D308-5E84AD376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5950417"/>
            <a:ext cx="4900166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E464A-CCDB-6471-A9D5-9E520919B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366" y="6819900"/>
            <a:ext cx="9557456" cy="3169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9764D-0E5B-254F-2378-C1C48F0EB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07" y="4313780"/>
            <a:ext cx="3402426" cy="10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60F-26AF-D398-675D-D90F0747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019300"/>
            <a:ext cx="16992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F6E38-E699-527C-7F54-24DF0771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0" y="2019300"/>
            <a:ext cx="1758478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04325-E68C-5EAA-B8CA-237E5DBB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6" y="1388792"/>
            <a:ext cx="353670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9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F6E38-E699-527C-7F54-24DF0771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0" y="2019300"/>
            <a:ext cx="17584780" cy="777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04325-E68C-5EAA-B8CA-237E5DBB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6" y="1388792"/>
            <a:ext cx="353670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F167F-7774-BAD4-81AC-FFFA6BDD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576" y="1562100"/>
            <a:ext cx="11130848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B75D2-20A0-D010-0BB8-3E9571DA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813" y="5850208"/>
            <a:ext cx="11130848" cy="37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5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36CD5-D490-C24D-E3BA-E5FBED60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019300"/>
            <a:ext cx="17602200" cy="78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2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A72E0-A692-B2CF-953F-47524AD63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943100"/>
            <a:ext cx="17640717" cy="79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1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47FE9-15C6-E4BF-2261-66A79F4C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1866900"/>
            <a:ext cx="17602201" cy="80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5E507-EDB2-3680-5FA4-C2ADC2E4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66900"/>
            <a:ext cx="17907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4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61801-FBA6-2DD1-6354-55ECF8DEF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76" y="1712320"/>
            <a:ext cx="17847248" cy="80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2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1800" y="331029"/>
            <a:ext cx="14370193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Times New Roman Bold"/>
              </a:rPr>
              <a:t>NỘI DUNG BÀI THUYẾT TRÌNH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42075-4F33-D9B7-2B26-36BC99387062}"/>
              </a:ext>
            </a:extLst>
          </p:cNvPr>
          <p:cNvSpPr txBox="1"/>
          <p:nvPr/>
        </p:nvSpPr>
        <p:spPr>
          <a:xfrm>
            <a:off x="1219200" y="2247900"/>
            <a:ext cx="15849600" cy="736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Rubic: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Bảng phân công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Thuật toán Random forest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Phân tích / tìm hiểu các vấn đề đặt ra cho Random forest?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Thu thập dữ liệu databases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Tiền xử lý dữ liệu : Data Warehouse, Data Integration (sẵn sàng training)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 tích/ đánh giá kết quả</a:t>
            </a:r>
            <a:endParaRPr lang="en-US" sz="4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Sử dụng tri thức</a:t>
            </a:r>
            <a:r>
              <a:rPr lang="en-US" sz="4000">
                <a:latin typeface="Times New Roman" panose="02020603050405020304" pitchFamily="18" charset="0"/>
                <a:ea typeface="Times New Roman" panose="02020603050405020304" pitchFamily="18" charset="0"/>
              </a:rPr>
              <a:t>: Ứng dụng thực tế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79CA2-F487-85FC-372D-C469A40B6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16426"/>
            <a:ext cx="17157001" cy="7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9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random forest algorithm works</a:t>
            </a:r>
          </a:p>
        </p:txBody>
      </p:sp>
      <p:pic>
        <p:nvPicPr>
          <p:cNvPr id="2050" name="Picture 2" descr="Random Forest vs Decision Tree | Which Is Right for You?">
            <a:extLst>
              <a:ext uri="{FF2B5EF4-FFF2-40B4-BE49-F238E27FC236}">
                <a16:creationId xmlns:a16="http://schemas.microsoft.com/office/drawing/2014/main" id="{D5265B33-9697-BD54-57F3-3363097FF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66" y="2476500"/>
            <a:ext cx="8251134" cy="60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9CB6F-DC24-F207-390E-7A78E9333233}"/>
              </a:ext>
            </a:extLst>
          </p:cNvPr>
          <p:cNvSpPr txBox="1"/>
          <p:nvPr/>
        </p:nvSpPr>
        <p:spPr>
          <a:xfrm>
            <a:off x="304800" y="1866900"/>
            <a:ext cx="942726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stage, randomly select “k” features out of total m features and build the random forest: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k features from a total of m features where k &lt; 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Among the k features, calculate the node d using the best split point.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 the node into daughter nodes using the best split.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Repeat 1 to 3 steps until l number of nodes has been reached.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Build forest by repeating steps 1 to 4 for n number of times to create n number of trees.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stage, make predictions using the trained random forest algorithm: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take the test features and use the rules of each randomly created decision tree to predict the outcome and stores the predicted outcome.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Then, we calculate the votes for each predicted target.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we consider the high voted predicted target as the final prediction from the random forest algorithm.</a:t>
            </a:r>
          </a:p>
        </p:txBody>
      </p:sp>
    </p:spTree>
    <p:extLst>
      <p:ext uri="{BB962C8B-B14F-4D97-AF65-F5344CB8AC3E}">
        <p14:creationId xmlns:p14="http://schemas.microsoft.com/office/powerpoint/2010/main" val="398413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8924" y="342900"/>
            <a:ext cx="1437019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Evaluation Metrics: Accuracy,</a:t>
            </a:r>
          </a:p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Rate, Sensitivity and Specificity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C4E02-D265-9F71-EC25-49D9C8BEB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00244"/>
            <a:ext cx="4343400" cy="2560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49DE3-EB2F-E412-F0F8-B6AC3B6AE93B}"/>
              </a:ext>
            </a:extLst>
          </p:cNvPr>
          <p:cNvSpPr txBox="1"/>
          <p:nvPr/>
        </p:nvSpPr>
        <p:spPr>
          <a:xfrm>
            <a:off x="5638800" y="2849517"/>
            <a:ext cx="10515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= (TP + TN)/All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rate = 1 - Accuracy =  (FP + FN)/All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recognition rate = Sensitivity = TP/P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recognition rate = Specificity = TN/N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9BF47-642B-09A5-7048-1A3D8EBDC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524435"/>
            <a:ext cx="10815298" cy="1985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E9DEF-F2E7-A9A5-5F46-B62F2459BB73}"/>
              </a:ext>
            </a:extLst>
          </p:cNvPr>
          <p:cNvSpPr txBox="1"/>
          <p:nvPr/>
        </p:nvSpPr>
        <p:spPr>
          <a:xfrm>
            <a:off x="4419600" y="7873692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Accuracy = (90 + 9560)/1000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rate = 1 - Accuracy =  1 - ((90 + 9560)/1000)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recognition rate = Sensitivity = 90/300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recognition rate = Specificity = 9560/9700</a:t>
            </a:r>
          </a:p>
        </p:txBody>
      </p:sp>
    </p:spTree>
    <p:extLst>
      <p:ext uri="{BB962C8B-B14F-4D97-AF65-F5344CB8AC3E}">
        <p14:creationId xmlns:p14="http://schemas.microsoft.com/office/powerpoint/2010/main" val="47554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8924" y="342900"/>
            <a:ext cx="1437019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Evaluation Metrics:</a:t>
            </a:r>
          </a:p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Recall, and F-measures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C4E02-D265-9F71-EC25-49D9C8BEB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552700"/>
            <a:ext cx="4495800" cy="3471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F3163B-5036-5883-9F49-8AA0AF03D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552700"/>
            <a:ext cx="10439399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BE26-AE04-1ADC-C26D-75821DDB5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7709452"/>
            <a:ext cx="10815298" cy="1985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0307C-BDEE-F7A2-9AE4-67190FDF4FFC}"/>
              </a:ext>
            </a:extLst>
          </p:cNvPr>
          <p:cNvSpPr txBox="1"/>
          <p:nvPr/>
        </p:nvSpPr>
        <p:spPr>
          <a:xfrm>
            <a:off x="990600" y="788670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Precision: 90/230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Recall: 90/300</a:t>
            </a:r>
          </a:p>
        </p:txBody>
      </p:sp>
    </p:spTree>
    <p:extLst>
      <p:ext uri="{BB962C8B-B14F-4D97-AF65-F5344CB8AC3E}">
        <p14:creationId xmlns:p14="http://schemas.microsoft.com/office/powerpoint/2010/main" val="270220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8924" y="342900"/>
            <a:ext cx="1437019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Evaluation Metrics:</a:t>
            </a:r>
          </a:p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Recall, and F-measures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C4E02-D265-9F71-EC25-49D9C8BEB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06" y="4076700"/>
            <a:ext cx="3846635" cy="2970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13CEEE-4942-35CF-7F9A-6439C9DED6EC}"/>
                  </a:ext>
                </a:extLst>
              </p:cNvPr>
              <p:cNvSpPr txBox="1"/>
              <p:nvPr/>
            </p:nvSpPr>
            <p:spPr>
              <a:xfrm>
                <a:off x="7315200" y="6951341"/>
                <a:ext cx="9144000" cy="2715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Precision: 90/230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 90/300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F_score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2∗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230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∗(</m:t>
                        </m: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90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300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90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230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+(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90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300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13CEEE-4942-35CF-7F9A-6439C9DE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6951341"/>
                <a:ext cx="9144000" cy="2715743"/>
              </a:xfrm>
              <a:prstGeom prst="rect">
                <a:avLst/>
              </a:prstGeom>
              <a:blipFill>
                <a:blip r:embed="rId5"/>
                <a:stretch>
                  <a:fillRect l="-1533" t="-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A493BD-28B1-E259-8604-241A79C23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757" y="3162300"/>
            <a:ext cx="11787454" cy="29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8924" y="342900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for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B1C2E-DFF0-2CD8-717C-6A82CEE3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866900"/>
            <a:ext cx="9179253" cy="784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2A1342-13FA-0896-F2BB-774875A02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2197108"/>
            <a:ext cx="8077201" cy="1145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62FB55-AE6C-17A2-A176-AA89CB1AE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670" y="3445043"/>
            <a:ext cx="3657600" cy="747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BBE97B-C405-90BC-7E21-887D2BE4D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4564330"/>
            <a:ext cx="8534400" cy="1013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EE057-C819-FD99-4BD2-F94568639D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5753100"/>
            <a:ext cx="3200400" cy="7748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59FA9-2F4A-0826-49AB-012DA0908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6684701"/>
            <a:ext cx="7848600" cy="907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E7B218-4DAA-618A-9A8D-8154D559E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7773901"/>
            <a:ext cx="4138779" cy="6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FAC2F3-A3EB-6809-41B6-1DEA1A5A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55758"/>
              </p:ext>
            </p:extLst>
          </p:nvPr>
        </p:nvGraphicFramePr>
        <p:xfrm>
          <a:off x="609600" y="2095500"/>
          <a:ext cx="17106900" cy="7322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8890">
                  <a:extLst>
                    <a:ext uri="{9D8B030D-6E8A-4147-A177-3AD203B41FA5}">
                      <a16:colId xmlns:a16="http://schemas.microsoft.com/office/drawing/2014/main" val="1219232481"/>
                    </a:ext>
                  </a:extLst>
                </a:gridCol>
                <a:gridCol w="8728010">
                  <a:extLst>
                    <a:ext uri="{9D8B030D-6E8A-4147-A177-3AD203B41FA5}">
                      <a16:colId xmlns:a16="http://schemas.microsoft.com/office/drawing/2014/main" val="384857168"/>
                    </a:ext>
                  </a:extLst>
                </a:gridCol>
              </a:tblGrid>
              <a:tr h="1108635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</a:p>
                    <a:p>
                      <a:pPr algn="ctr"/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557725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perform both regression and classification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While using a Random Forest Algorithm, more resources are required for computation.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7097"/>
                  </a:ext>
                </a:extLst>
              </a:tr>
              <a:tr h="1207742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Produces good predictions that can be understood easily.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consumes more time compared to the decision tree algorithm.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20706"/>
                  </a:ext>
                </a:extLst>
              </a:tr>
              <a:tr h="1775507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handle large data sets efficiently.</a:t>
                      </a:r>
                    </a:p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enhances the accuracy of the model and prevents the overfitting issue.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intuitive when we have an extensive collection of decision trees.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28592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works well with both categorical and continuous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Extremely complex and requires more computational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3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29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4559" y="205740"/>
            <a:ext cx="14816241" cy="110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endParaRPr lang="en-US" sz="44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F3639-22C8-AA28-A0C7-D415E5276221}"/>
              </a:ext>
            </a:extLst>
          </p:cNvPr>
          <p:cNvSpPr txBox="1"/>
          <p:nvPr/>
        </p:nvSpPr>
        <p:spPr>
          <a:xfrm>
            <a:off x="1295400" y="2933700"/>
            <a:ext cx="15163800" cy="580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0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b="0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typically perform better than decision trees due to the following reasons: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Random forests solve the problem of overfitting because they combine the output of multiple decision trees to come up with a final prediction.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 you build a decision tree, a small change in data leads to a huge difference in the model’s prediction. With a random forest, this problem does not arise since the data is sampled many times before generating a prediction.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3412C74-CAFF-C8F5-69ED-F087F87E1A2F}"/>
              </a:ext>
            </a:extLst>
          </p:cNvPr>
          <p:cNvSpPr txBox="1"/>
          <p:nvPr/>
        </p:nvSpPr>
        <p:spPr>
          <a:xfrm>
            <a:off x="3014559" y="25523"/>
            <a:ext cx="1437019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vs. Random Forests Which One Is Better and Why?</a:t>
            </a:r>
          </a:p>
        </p:txBody>
      </p:sp>
    </p:spTree>
    <p:extLst>
      <p:ext uri="{BB962C8B-B14F-4D97-AF65-F5344CB8AC3E}">
        <p14:creationId xmlns:p14="http://schemas.microsoft.com/office/powerpoint/2010/main" val="251182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and Random Forest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FAC2F3-A3EB-6809-41B6-1DEA1A5A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53787"/>
              </p:ext>
            </p:extLst>
          </p:nvPr>
        </p:nvGraphicFramePr>
        <p:xfrm>
          <a:off x="1143000" y="2400300"/>
          <a:ext cx="15773400" cy="670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738">
                  <a:extLst>
                    <a:ext uri="{9D8B030D-6E8A-4147-A177-3AD203B41FA5}">
                      <a16:colId xmlns:a16="http://schemas.microsoft.com/office/drawing/2014/main" val="1219232481"/>
                    </a:ext>
                  </a:extLst>
                </a:gridCol>
                <a:gridCol w="8118662">
                  <a:extLst>
                    <a:ext uri="{9D8B030D-6E8A-4147-A177-3AD203B41FA5}">
                      <a16:colId xmlns:a16="http://schemas.microsoft.com/office/drawing/2014/main" val="38485716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  <a:p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55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usually suffer from the problem of overfitting if it’s allowed to grow without any control.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Since they are created from subsets of data and the final output is based on average or majority ranking, the problem of overfitting doesn’t happen here.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single decision tree is comparatively faster in computation.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slower.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2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use a particular set of rules when a data set with features are taken as input.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randomly selects observations, builds a decision tree and then the result is obtained based on majority voting. No formulas are required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2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79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Random Forest Algorithm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E3D67-2AB1-649D-4A05-87AE5582BC73}"/>
              </a:ext>
            </a:extLst>
          </p:cNvPr>
          <p:cNvSpPr txBox="1"/>
          <p:nvPr/>
        </p:nvSpPr>
        <p:spPr>
          <a:xfrm>
            <a:off x="304800" y="2325757"/>
            <a:ext cx="6477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 Care: Patients are diagnosed by assessing their previous medical history. Past medical records are reviewed to establish the proper dosage for the patients.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Banking: It predicts a loan applicant’s solvency. This helps lending institutions make a good decision on whether to give the customer loan or not.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Market: Financial analysts use it to identify potential markets for stocks.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E-Commerce: Through this system, e-commerce vendors can predict the preference of customers based on past consumption behaviour.</a:t>
            </a:r>
          </a:p>
        </p:txBody>
      </p:sp>
      <p:pic>
        <p:nvPicPr>
          <p:cNvPr id="1026" name="Picture 2" descr="Random_forest_application">
            <a:extLst>
              <a:ext uri="{FF2B5EF4-FFF2-40B4-BE49-F238E27FC236}">
                <a16:creationId xmlns:a16="http://schemas.microsoft.com/office/drawing/2014/main" id="{B80EE773-E6BF-5FF1-5242-2F1D3D20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324100"/>
            <a:ext cx="108966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91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4559" y="205740"/>
            <a:ext cx="14370193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Times New Roman Bold"/>
              </a:rPr>
              <a:t>BẢNG PHÂN CÔNG CÔNG VIỆC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32AE1E-5D57-3FCC-2232-096C1A745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23946"/>
              </p:ext>
            </p:extLst>
          </p:nvPr>
        </p:nvGraphicFramePr>
        <p:xfrm>
          <a:off x="669996" y="1914053"/>
          <a:ext cx="16948007" cy="8167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2126">
                  <a:extLst>
                    <a:ext uri="{9D8B030D-6E8A-4147-A177-3AD203B41FA5}">
                      <a16:colId xmlns:a16="http://schemas.microsoft.com/office/drawing/2014/main" val="3207483303"/>
                    </a:ext>
                  </a:extLst>
                </a:gridCol>
                <a:gridCol w="3413482">
                  <a:extLst>
                    <a:ext uri="{9D8B030D-6E8A-4147-A177-3AD203B41FA5}">
                      <a16:colId xmlns:a16="http://schemas.microsoft.com/office/drawing/2014/main" val="168232888"/>
                    </a:ext>
                  </a:extLst>
                </a:gridCol>
                <a:gridCol w="9220200">
                  <a:extLst>
                    <a:ext uri="{9D8B030D-6E8A-4147-A177-3AD203B41FA5}">
                      <a16:colId xmlns:a16="http://schemas.microsoft.com/office/drawing/2014/main" val="1888010791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3722499590"/>
                    </a:ext>
                  </a:extLst>
                </a:gridCol>
              </a:tblGrid>
              <a:tr h="605132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việc, nhiệm vụ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độ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956850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22306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4809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26-35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77482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A0B0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36-44</a:t>
                      </a:r>
                    </a:p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622644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 tích số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432393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thuyết trình</a:t>
                      </a:r>
                    </a:p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64123"/>
                  </a:ext>
                </a:extLst>
              </a:tr>
              <a:tr h="1031761"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994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6CDC0-0E0D-BB94-8288-ACD6C933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00300"/>
            <a:ext cx="1654097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7523A-C799-C45D-AA67-81E9D6446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2" y="2743432"/>
            <a:ext cx="17297400" cy="52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Industry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CBBBC-0730-B9D3-48CA-F048F118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47900"/>
            <a:ext cx="15859219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69DCC-EA20-1D4C-B4C2-33B8D8578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30" y="2019300"/>
            <a:ext cx="1585894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064F7-536E-33F3-9AFF-AB190190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106" y="1603274"/>
            <a:ext cx="12655693" cy="84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3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52100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Ranking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07BA6-9D2A-3B29-6585-A2DFA52A2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562100"/>
            <a:ext cx="13450526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 (Kaggle)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33700"/>
            <a:ext cx="16687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87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0700"/>
            <a:ext cx="166878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73CBA-2ABE-79DB-73E9-E14E3237A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481" y="6072808"/>
            <a:ext cx="13068442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9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0700"/>
            <a:ext cx="166878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51A4E-4AFF-979A-E9F8-ED6902523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905500"/>
            <a:ext cx="11201400" cy="43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4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0700"/>
            <a:ext cx="16687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FDDD3-D16A-1845-8DAB-05D23A532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6076646"/>
            <a:ext cx="1066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0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1800" y="331029"/>
            <a:ext cx="14370193" cy="118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Times New Roman Bold"/>
              </a:rPr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06C68-0EC6-53D1-EEDD-3B750906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8" y="2628900"/>
            <a:ext cx="1717800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0700"/>
            <a:ext cx="166878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8F4CD-7CD7-253C-426B-3C968BC5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98" y="5967315"/>
            <a:ext cx="1371600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8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0700"/>
            <a:ext cx="166878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8F4CD-7CD7-253C-426B-3C968BC5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298" y="5967315"/>
            <a:ext cx="1371600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3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heart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67100"/>
            <a:ext cx="10393435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ACF47-B4E9-BE8C-53D1-347D56654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7059" y="1943100"/>
            <a:ext cx="644074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Handle Missing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BE801-FC22-5BED-F3B9-A7A2445C7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46119"/>
            <a:ext cx="10393435" cy="3144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54906-AE95-D382-1D2A-145BCFFB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324100"/>
            <a:ext cx="3657600" cy="6816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105AD-6DFE-7DD7-77D6-852E3B95D420}"/>
              </a:ext>
            </a:extLst>
          </p:cNvPr>
          <p:cNvSpPr txBox="1"/>
          <p:nvPr/>
        </p:nvSpPr>
        <p:spPr>
          <a:xfrm>
            <a:off x="304800" y="5295901"/>
            <a:ext cx="128016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column, row with missing data</a:t>
            </a:r>
            <a:endParaRPr lang="en-US" sz="280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the Missing Values – Imputation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the missing data with the mean or median value if it’s a numerical variable.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the missing data with mode if it’s a categorical value.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the numerical value with 0 or -999, or some other number that will not occur in the data. This can be done so that the machine can recognize that the data is not real or is different.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the categorical value with a new type for the missing values.</a:t>
            </a:r>
          </a:p>
          <a:p>
            <a:pPr algn="l"/>
            <a:r>
              <a:rPr lang="en-US" sz="280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Random Sample Imputation</a:t>
            </a:r>
          </a:p>
          <a:p>
            <a:pPr algn="l"/>
            <a:r>
              <a:rPr lang="en-US" sz="280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Imputation with a model</a:t>
            </a:r>
          </a:p>
          <a:p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0" i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 startAt="2"/>
            </a:pPr>
            <a:endParaRPr lang="en-US" sz="2800" b="0" i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0" i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1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>
                <a:solidFill>
                  <a:srgbClr val="0A0B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Hyperparameters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9CB6F-DC24-F207-390E-7A78E9333233}"/>
              </a:ext>
            </a:extLst>
          </p:cNvPr>
          <p:cNvSpPr txBox="1"/>
          <p:nvPr/>
        </p:nvSpPr>
        <p:spPr>
          <a:xfrm>
            <a:off x="762000" y="210455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INCREASING THE PREDICTIVE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A0361-57E3-B8EE-025F-0FD864D61119}"/>
              </a:ext>
            </a:extLst>
          </p:cNvPr>
          <p:cNvSpPr txBox="1"/>
          <p:nvPr/>
        </p:nvSpPr>
        <p:spPr>
          <a:xfrm>
            <a:off x="561692" y="2703522"/>
            <a:ext cx="75438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32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just the number of trees the algorithm builds before taking the maximum voting or taking the averages of predictions. In general, a higher number of trees increases the performance and makes the predictions more stable, but it also slows down the computation.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the maximum number of features random forest considers to split a node.</a:t>
            </a:r>
            <a:endParaRPr lang="en-US" sz="3200">
              <a:solidFill>
                <a:srgbClr val="3A3B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min_sample_leaf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. This determines the minimum number of leafs required to split an internal node.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0703A-B9E1-20C2-72EE-683BCAC3DD38}"/>
              </a:ext>
            </a:extLst>
          </p:cNvPr>
          <p:cNvSpPr txBox="1"/>
          <p:nvPr/>
        </p:nvSpPr>
        <p:spPr>
          <a:xfrm>
            <a:off x="9167191" y="2104554"/>
            <a:ext cx="596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INCREASING MODEL’S SPEED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D3D05-0269-E0C7-7169-C82E8A643ED8}"/>
              </a:ext>
            </a:extLst>
          </p:cNvPr>
          <p:cNvSpPr txBox="1"/>
          <p:nvPr/>
        </p:nvSpPr>
        <p:spPr>
          <a:xfrm>
            <a:off x="9017722" y="2703522"/>
            <a:ext cx="881307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n_jobs</a:t>
            </a:r>
            <a:r>
              <a:rPr lang="en-US" sz="32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how many processors it is allowed to use. If it has a value 1, it can only use one processor. “-1” means that there is no limit.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32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makes the model’s output replicable. The model will always produce the same results when it has a definite value of random_state and if it has been given the same hyperparameters and the same training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oob_score</a:t>
            </a:r>
            <a:r>
              <a:rPr lang="en-US" sz="32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(also called oob sampling: a random forest cross-validation method. In this sampling, about one-third of the data is not used to train the model and can be used to evaluate its performance. These samples are called the out-of-bag samples.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78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0600" y="0"/>
            <a:ext cx="8686800" cy="5372100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C4EF2-1598-B9C0-9124-8921D55493BB}"/>
              </a:ext>
            </a:extLst>
          </p:cNvPr>
          <p:cNvSpPr txBox="1"/>
          <p:nvPr/>
        </p:nvSpPr>
        <p:spPr>
          <a:xfrm>
            <a:off x="1371600" y="5981700"/>
            <a:ext cx="15697200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7373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random forest?</a:t>
            </a:r>
            <a:endParaRPr lang="en-US" sz="72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8103F-AE0D-B454-5B14-52BA6476F51F}"/>
              </a:ext>
            </a:extLst>
          </p:cNvPr>
          <p:cNvSpPr txBox="1"/>
          <p:nvPr/>
        </p:nvSpPr>
        <p:spPr>
          <a:xfrm>
            <a:off x="8839200" y="2247900"/>
            <a:ext cx="8727841" cy="665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 random forest is a s</a:t>
            </a:r>
            <a:r>
              <a:rPr lang="en-US" sz="32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 that’s used to solve regression and classification problems. </a:t>
            </a:r>
          </a:p>
          <a:p>
            <a:pPr algn="just">
              <a:lnSpc>
                <a:spcPct val="150000"/>
              </a:lnSpc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building a single decision tree and use it to make predictions, build many slightly different trees and combine their predictions</a:t>
            </a:r>
          </a:p>
          <a:p>
            <a:pPr algn="just">
              <a:lnSpc>
                <a:spcPct val="150000"/>
              </a:lnSpc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It predicts by taking the average or mean of the output from various trees. Increasing the number of trees increases the precision of the outcome.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45AA3-2620-7F0E-E4AD-7F692C8B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817511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5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1A9C7-B3D6-887C-8387-5DC496ED2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973682"/>
            <a:ext cx="172974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9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9F7B9-6D00-AF23-E210-554A16D4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866900"/>
            <a:ext cx="881108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A37E6-127D-EE9C-F2D3-26090CE8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592417"/>
            <a:ext cx="14379003" cy="42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9F7B9-6D00-AF23-E210-554A16D4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866900"/>
            <a:ext cx="881108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DDCBA-6E87-740D-F2D9-F8674986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524500"/>
            <a:ext cx="13563600" cy="3927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D91D0-CCB5-29D9-186A-B9CB3EE08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94" y="2149444"/>
            <a:ext cx="3470463" cy="26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0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6" y="25523"/>
            <a:ext cx="2878311" cy="1675201"/>
          </a:xfrm>
          <a:custGeom>
            <a:avLst/>
            <a:gdLst/>
            <a:ahLst/>
            <a:cxnLst/>
            <a:rect l="l" t="t" r="r" b="b"/>
            <a:pathLst>
              <a:path w="2878311" h="1675201">
                <a:moveTo>
                  <a:pt x="0" y="0"/>
                </a:moveTo>
                <a:lnTo>
                  <a:pt x="2878311" y="0"/>
                </a:lnTo>
                <a:lnTo>
                  <a:pt x="2878311" y="1675201"/>
                </a:lnTo>
                <a:lnTo>
                  <a:pt x="0" y="16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226" b="-36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550" y="388518"/>
            <a:ext cx="1437019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500" b="1" i="0">
                <a:solidFill>
                  <a:srgbClr val="0A0B0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DDCBA-6E87-740D-F2D9-F86749864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846" y="1354005"/>
            <a:ext cx="13085891" cy="37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D91D0-CCB5-29D9-186A-B9CB3EE08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9" y="2538727"/>
            <a:ext cx="3470463" cy="261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44F69-746A-7AEC-FDD6-643A68BA3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5143500"/>
            <a:ext cx="10691954" cy="456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635B9-B6BE-37D7-DE9C-D35BA8F06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492" y="5143500"/>
            <a:ext cx="3039979" cy="9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1374</Words>
  <Application>Microsoft Office PowerPoint</Application>
  <PresentationFormat>Custom</PresentationFormat>
  <Paragraphs>178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Alice Bold</vt:lpstr>
      <vt:lpstr>Wingdings</vt:lpstr>
      <vt:lpstr>Times New Roman</vt:lpstr>
      <vt:lpstr>Cambria Math</vt:lpstr>
      <vt:lpstr>Arial</vt:lpstr>
      <vt:lpstr>Calibri</vt:lpstr>
      <vt:lpstr>Times New Roman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Khai phá tri thức</dc:title>
  <cp:lastModifiedBy>Duuu Ngang Ngược</cp:lastModifiedBy>
  <cp:revision>21</cp:revision>
  <dcterms:created xsi:type="dcterms:W3CDTF">2006-08-16T00:00:00Z</dcterms:created>
  <dcterms:modified xsi:type="dcterms:W3CDTF">2023-11-30T05:56:48Z</dcterms:modified>
  <dc:identifier>DAF0YecuvAs</dc:identifier>
</cp:coreProperties>
</file>